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1" r:id="rId5"/>
    <p:sldId id="259" r:id="rId6"/>
    <p:sldId id="260" r:id="rId7"/>
    <p:sldId id="277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2" r:id="rId17"/>
    <p:sldId id="273" r:id="rId18"/>
    <p:sldId id="270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2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5FACE-3C5E-4DF1-94DD-9EC366709647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13E5B-79F7-4980-8B35-74A2DA5C63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2373D7-BF7B-4B90-B2CA-33E6E2DBB0E7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13E5B-79F7-4980-8B35-74A2DA5C631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13E5B-79F7-4980-8B35-74A2DA5C631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F49E7C-C5C5-4127-BF08-A4B6E503E37A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AD89B-816E-413F-A84F-7CA672518F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13E5B-79F7-4980-8B35-74A2DA5C631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AF9CF89-DEA8-4C7D-95D1-5BC39343F40A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998423-9317-42CB-B54B-2AA2253AC724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13E5B-79F7-4980-8B35-74A2DA5C63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B4EE7-8790-4410-831C-AD7E70A76CDA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800" b="1" i="1" dirty="0" smtClean="0">
                <a:solidFill>
                  <a:srgbClr val="000099"/>
                </a:solidFill>
              </a:rPr>
              <a:t>SPARK V</a:t>
            </a:r>
            <a:endParaRPr lang="en-US" sz="8800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>
                <a:solidFill>
                  <a:schemeClr val="tx2"/>
                </a:solidFill>
              </a:rPr>
              <a:t>Robotic Research Platform</a:t>
            </a:r>
          </a:p>
        </p:txBody>
      </p:sp>
      <p:pic>
        <p:nvPicPr>
          <p:cNvPr id="9" name="Picture 2" descr="I: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6172200"/>
            <a:ext cx="2209800" cy="552450"/>
          </a:xfrm>
          <a:prstGeom prst="rect">
            <a:avLst/>
          </a:prstGeom>
          <a:noFill/>
        </p:spPr>
      </p:pic>
      <p:pic>
        <p:nvPicPr>
          <p:cNvPr id="1027" name="Picture 3" descr="D:\spark V\OWM PPT\Images\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96000"/>
            <a:ext cx="1421027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Functional Block Diagram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871219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Features: </a:t>
            </a:r>
            <a:r>
              <a:rPr lang="en-US" b="1" dirty="0" smtClean="0">
                <a:latin typeface="Arial" charset="0"/>
                <a:cs typeface="Arial" charset="0"/>
              </a:rPr>
              <a:t>ATMEGA16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34000"/>
          </a:xfrm>
        </p:spPr>
        <p:txBody>
          <a:bodyPr>
            <a:noAutofit/>
          </a:bodyPr>
          <a:lstStyle/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High-performance, Low-power AVR 8-bit Microcontroller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Advanced RISC Architecture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Up to 16 MIPS Throughput at 16 MHz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32 Programmable I/O Lines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16K Bytes of In-System Self-programmable Flash program memory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512 Bytes EEPROM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1K Byte Internal SRAM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Four PWM Channels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8-channel, 10-bit ADC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Byte-oriented Two-wire Serial Interface (I2C)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Programmable Serial USART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Master/Slave SPI Serial Interface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Programmable Watchdog Timer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IR proximity and Directional light intensity sensors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3074" name="Picture 2" descr="D:\spark V\OWM PPT\Images\IR Proximity Mou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72" y="2628900"/>
            <a:ext cx="8977312" cy="3390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IR proximity and Directional light intensity sensors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2050" name="Picture 2" descr="D:\spark V\OWM PPT\Images\IR_proximity_sensor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17544"/>
            <a:ext cx="8229600" cy="459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Ultrasonic range sensor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D:\spark V\OWM PPT\Images\Ultra Sonic Mou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47800"/>
            <a:ext cx="8229600" cy="5139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Ultrasonic range sensor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Spark V robot can be equipped with the 4 ultrasonic sensors from </a:t>
            </a:r>
            <a:r>
              <a:rPr lang="en-US" sz="2600" dirty="0" err="1" smtClean="0">
                <a:latin typeface="Arial" pitchFamily="34" charset="0"/>
                <a:cs typeface="Arial" pitchFamily="34" charset="0"/>
              </a:rPr>
              <a:t>MaxBotix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Three sensors are mounted just above the 3 IR proximity sensors.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4th Sensor can be mounted on the servo motor for taking 180 degrees scan for map making (marked as 4).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Each sensor can sense distance range from 6 inches to 254 inches.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Spark V robot supports EZ0 to EZ4 series of ultrasonic range sensors from </a:t>
            </a:r>
            <a:r>
              <a:rPr lang="en-US" sz="2600" dirty="0" err="1" smtClean="0">
                <a:latin typeface="Arial" pitchFamily="34" charset="0"/>
                <a:cs typeface="Arial" pitchFamily="34" charset="0"/>
              </a:rPr>
              <a:t>MaxBotix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Sensor gives out analog output with 1 inch resolution. It gives output voltage of 9.8mV per inch.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Ultrasonic range sensor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86587"/>
            <a:ext cx="8077199" cy="567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Ultrasonic range sensor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>
            <a:normAutofit/>
          </a:bodyPr>
          <a:lstStyle/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A small pulse trigger (more than 100uS) is given to the “RX” pin of the Sensor no. 1 from the microcontroller’s PD6 pin.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Sensor 1 transmits ultrasonic pulse and gives out distance reading within 49mS.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Sensor 1 triggers the Sensor 2 by transmitting a small pulse on its TX pin to the RX pin of the second sensor.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86" y="4191000"/>
            <a:ext cx="795448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White Line Sensor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7171" name="Picture 3" descr="D:\spark V\OWM PPT\Images\line sens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057400"/>
            <a:ext cx="3199042" cy="3590925"/>
          </a:xfrm>
          <a:prstGeom prst="rect">
            <a:avLst/>
          </a:prstGeom>
          <a:noFill/>
        </p:spPr>
      </p:pic>
      <p:pic>
        <p:nvPicPr>
          <p:cNvPr id="7172" name="Picture 4" descr="D:\spark V\OWM PPT\Images\line sensor modu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438400"/>
            <a:ext cx="5210175" cy="264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Positions Encoders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6400"/>
            <a:ext cx="92868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ATMEGA 16 (AVR)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2053" name="Picture 5" descr="D:\spark V\OWM PPT\Images\Spark 5 side vie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19200"/>
            <a:ext cx="6333723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Position Encoders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0"/>
            <a:ext cx="446722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4495800"/>
            <a:ext cx="4273550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95800" y="1143000"/>
            <a:ext cx="3938588" cy="3371850"/>
          </a:xfrm>
          <a:prstGeom prst="rect">
            <a:avLst/>
          </a:prstGeom>
          <a:noFill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572000"/>
            <a:ext cx="43910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lum bright="36000" contrast="-3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457200" y="4495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6600" i="1" dirty="0" smtClean="0">
                <a:solidFill>
                  <a:srgbClr val="333399"/>
                </a:solidFill>
                <a:latin typeface="Verdana" pitchFamily="34" charset="0"/>
              </a:rPr>
              <a:t>Thank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6600" i="1" dirty="0" smtClean="0">
                <a:solidFill>
                  <a:srgbClr val="333399"/>
                </a:solidFill>
                <a:latin typeface="Verdana" pitchFamily="34" charset="0"/>
              </a:rPr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Fire Bird V Family Robots</a:t>
            </a:r>
            <a:endParaRPr lang="en-US" dirty="0"/>
          </a:p>
        </p:txBody>
      </p:sp>
      <p:pic>
        <p:nvPicPr>
          <p:cNvPr id="3075" name="Picture 3" descr="D:\spark V\OWM PPT\Images\80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3124200" cy="3219450"/>
          </a:xfrm>
          <a:prstGeom prst="rect">
            <a:avLst/>
          </a:prstGeom>
          <a:noFill/>
        </p:spPr>
      </p:pic>
      <p:pic>
        <p:nvPicPr>
          <p:cNvPr id="3076" name="Picture 4" descr="D:\spark V\OWM PPT\Images\ARM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900" y="1314450"/>
            <a:ext cx="3086100" cy="3181350"/>
          </a:xfrm>
          <a:prstGeom prst="rect">
            <a:avLst/>
          </a:prstGeom>
          <a:noFill/>
        </p:spPr>
      </p:pic>
      <p:pic>
        <p:nvPicPr>
          <p:cNvPr id="3077" name="Picture 5" descr="D:\spark V\OWM PPT\Images\AVR256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2895600"/>
            <a:ext cx="2924175" cy="3209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28600" y="4724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FireBird</a:t>
            </a:r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 V P89V51RD2</a:t>
            </a:r>
          </a:p>
          <a:p>
            <a:pPr algn="ctr"/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8051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0" y="6096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FireBird</a:t>
            </a:r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 V ATMEGA 2560</a:t>
            </a:r>
          </a:p>
          <a:p>
            <a:pPr algn="ctr"/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AVR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400" y="4724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FireBird</a:t>
            </a:r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 V  LPC2148 ARM 7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Fire Bird V </a:t>
            </a:r>
            <a:r>
              <a:rPr lang="en-US" b="1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uC</a:t>
            </a:r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 Adaptor Boards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9222" name="Picture 4" descr="P89V51R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35814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5" descr="ATMEGA2560 boar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3886200"/>
            <a:ext cx="373380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6" descr="LPC2148 boar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1295400"/>
            <a:ext cx="3733800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1746250" y="3595688"/>
            <a:ext cx="146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P89V51RD2</a:t>
            </a:r>
            <a:endParaRPr lang="en-IN" b="1" dirty="0" smtClean="0">
              <a:solidFill>
                <a:srgbClr val="000099"/>
              </a:solidFill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9226" name="Text Box 8"/>
          <p:cNvSpPr txBox="1">
            <a:spLocks noChangeArrowheads="1"/>
          </p:cNvSpPr>
          <p:nvPr/>
        </p:nvSpPr>
        <p:spPr bwMode="auto">
          <a:xfrm>
            <a:off x="6324600" y="3603625"/>
            <a:ext cx="11592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LPC2148</a:t>
            </a:r>
            <a:endParaRPr lang="en-IN" b="1" dirty="0" smtClean="0">
              <a:solidFill>
                <a:srgbClr val="000099"/>
              </a:solidFill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9227" name="Text Box 9"/>
          <p:cNvSpPr txBox="1">
            <a:spLocks noChangeArrowheads="1"/>
          </p:cNvSpPr>
          <p:nvPr/>
        </p:nvSpPr>
        <p:spPr bwMode="auto">
          <a:xfrm>
            <a:off x="3848100" y="6326188"/>
            <a:ext cx="1680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0099"/>
                </a:solidFill>
                <a:latin typeface="Arial" charset="0"/>
                <a:ea typeface="+mj-ea"/>
                <a:cs typeface="Arial" charset="0"/>
              </a:rPr>
              <a:t>ATMEGA2560</a:t>
            </a:r>
            <a:endParaRPr lang="en-IN" b="1" dirty="0" smtClean="0">
              <a:solidFill>
                <a:srgbClr val="000099"/>
              </a:solidFill>
              <a:latin typeface="Arial" charset="0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Basic </a:t>
            </a:r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components</a:t>
            </a:r>
            <a:r>
              <a:rPr lang="en-US" sz="4000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 of the robot</a:t>
            </a:r>
            <a:endParaRPr 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2895600" y="1600200"/>
            <a:ext cx="5791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Sensing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Locomotion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Control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Intelligence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Power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Communication</a:t>
            </a:r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800" smtClean="0"/>
          </a:p>
          <a:p>
            <a:pPr eaLnBrk="1" hangingPunct="1"/>
            <a:endParaRPr lang="en-US" smtClean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286000"/>
            <a:ext cx="3048000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Technical Specification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/>
            <a:r>
              <a:rPr lang="en-US" b="1" dirty="0" smtClean="0">
                <a:latin typeface="Arial" charset="0"/>
                <a:ea typeface="+mj-ea"/>
                <a:cs typeface="Arial" charset="0"/>
              </a:rPr>
              <a:t>Sensors</a:t>
            </a:r>
            <a:r>
              <a:rPr lang="en-US" b="1" dirty="0" smtClean="0">
                <a:latin typeface="Arial" charset="0"/>
                <a:ea typeface="+mj-ea"/>
                <a:cs typeface="Arial" charset="0"/>
              </a:rPr>
              <a:t>: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Three white line sensors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Three IR proximity sensors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Three directional light intensity sensors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Two Position Encoders (optional)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err="1" smtClean="0">
                <a:latin typeface="Arial" pitchFamily="34" charset="0"/>
                <a:cs typeface="Arial" pitchFamily="34" charset="0"/>
              </a:rPr>
              <a:t>MaxBotix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 EZ series ultrasonic range sensors (optional)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Servo mounted Ultrasonic Range Sensor (optional)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Battery voltage sensing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b="1" dirty="0" smtClean="0"/>
              <a:t>Locomotion/Actuation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Spark V is a Two wheeled Robot with a castor wheel that supports the Robot.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Two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60 RPM DC geared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motors in differential drive configuration.</a:t>
            </a:r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Top Speed: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66cm/second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L293D motor-driver controlling the direction and velocity of motor.</a:t>
            </a:r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pPr marL="341313" lvl="1" indent="-287338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Intelligence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Microcontroller</a:t>
            </a:r>
            <a:r>
              <a:rPr lang="en-US" sz="2400" dirty="0" smtClean="0">
                <a:latin typeface="Arial" charset="0"/>
                <a:cs typeface="Arial" charset="0"/>
              </a:rPr>
              <a:t>: ATMEL ATMEGA16</a:t>
            </a:r>
          </a:p>
          <a:p>
            <a:pPr marL="990600" lvl="1" indent="-533400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Technical Specification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Technical Specification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90000"/>
              </a:lnSpc>
              <a:defRPr/>
            </a:pPr>
            <a:r>
              <a:rPr lang="en-US" sz="3500" b="1" dirty="0" smtClean="0">
                <a:latin typeface="Arial" charset="0"/>
                <a:ea typeface="+mj-ea"/>
                <a:cs typeface="Arial" charset="0"/>
              </a:rPr>
              <a:t>Indicators: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16 x 2 Alpha-numeric LCD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LED indicators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Buzzer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Battery Low Indications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>
              <a:lnSpc>
                <a:spcPct val="90000"/>
              </a:lnSpc>
              <a:defRPr/>
            </a:pPr>
            <a:r>
              <a:rPr lang="en-US" sz="3500" b="1" dirty="0" smtClean="0">
                <a:latin typeface="Arial" charset="0"/>
                <a:ea typeface="+mj-ea"/>
                <a:cs typeface="Arial" charset="0"/>
              </a:rPr>
              <a:t>Communication: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USB Communication using FT232 USB to Serial Converter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Simplex infrared communication (From infrared remote to robot)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err="1" smtClean="0">
                <a:latin typeface="Arial" pitchFamily="34" charset="0"/>
                <a:cs typeface="Arial" pitchFamily="34" charset="0"/>
              </a:rPr>
              <a:t>ZigBee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 (IEEE 802.15.4) (Wireless)(Robots to Robots and Robots to PCs )(Optional)</a:t>
            </a:r>
            <a:endParaRPr lang="en-US" sz="2600" dirty="0" smtClean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SPARK V Technical Specification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90000"/>
              </a:lnSpc>
              <a:defRPr/>
            </a:pPr>
            <a:r>
              <a:rPr lang="en-US" sz="3500" b="1" dirty="0" smtClean="0">
                <a:latin typeface="Arial" charset="0"/>
                <a:ea typeface="+mj-ea"/>
                <a:cs typeface="Arial" charset="0"/>
              </a:rPr>
              <a:t>Programming</a:t>
            </a:r>
            <a:r>
              <a:rPr lang="en-US" sz="3500" b="1" dirty="0" smtClean="0">
                <a:latin typeface="Arial" charset="0"/>
                <a:ea typeface="+mj-ea"/>
                <a:cs typeface="Arial" charset="0"/>
              </a:rPr>
              <a:t>: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Using NEX Robotics Boot loader via USB port (no need of separate programmer)</a:t>
            </a:r>
          </a:p>
          <a:p>
            <a:pPr marL="0">
              <a:lnSpc>
                <a:spcPct val="90000"/>
              </a:lnSpc>
              <a:defRPr/>
            </a:pPr>
            <a:r>
              <a:rPr lang="en-US" sz="3500" b="1" dirty="0" smtClean="0">
                <a:latin typeface="Arial" charset="0"/>
                <a:ea typeface="+mj-ea"/>
                <a:cs typeface="Arial" charset="0"/>
              </a:rPr>
              <a:t>Power: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6 AA size </a:t>
            </a:r>
            <a:r>
              <a:rPr lang="en-US" sz="2600" dirty="0" err="1" smtClean="0">
                <a:latin typeface="Arial" pitchFamily="34" charset="0"/>
                <a:cs typeface="Arial" pitchFamily="34" charset="0"/>
              </a:rPr>
              <a:t>NiMH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 rechargeable batteries.</a:t>
            </a:r>
          </a:p>
          <a:p>
            <a:pPr marL="990600" lvl="1" indent="-533400">
              <a:lnSpc>
                <a:spcPct val="90000"/>
              </a:lnSpc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AC adaptor with exact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12V DC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with 1Amp. current rating for battery charging.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531</Words>
  <Application>Microsoft Office PowerPoint</Application>
  <PresentationFormat>On-screen Show (4:3)</PresentationFormat>
  <Paragraphs>112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SPARK V</vt:lpstr>
      <vt:lpstr>SPARK V ATMEGA 16 (AVR)</vt:lpstr>
      <vt:lpstr>Fire Bird V Family Robots</vt:lpstr>
      <vt:lpstr>Fire Bird V uC Adaptor Boards</vt:lpstr>
      <vt:lpstr>Basic components of the robot</vt:lpstr>
      <vt:lpstr>SPARK V Technical Specification</vt:lpstr>
      <vt:lpstr>SPARK V Technical Specification</vt:lpstr>
      <vt:lpstr>SPARK V Technical Specification</vt:lpstr>
      <vt:lpstr>SPARK V Technical Specification</vt:lpstr>
      <vt:lpstr>SPARK V Functional Block Diagram</vt:lpstr>
      <vt:lpstr>Features: ATMEGA16</vt:lpstr>
      <vt:lpstr>IR proximity and Directional light intensity sensors</vt:lpstr>
      <vt:lpstr>IR proximity and Directional light intensity sensors</vt:lpstr>
      <vt:lpstr>Ultrasonic range sensor</vt:lpstr>
      <vt:lpstr>Ultrasonic range sensor</vt:lpstr>
      <vt:lpstr>Ultrasonic range sensor</vt:lpstr>
      <vt:lpstr>Ultrasonic range sensor</vt:lpstr>
      <vt:lpstr>White Line Sensor</vt:lpstr>
      <vt:lpstr>Positions Encoders</vt:lpstr>
      <vt:lpstr>Position Encoders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V</dc:title>
  <dc:creator/>
  <cp:lastModifiedBy> </cp:lastModifiedBy>
  <cp:revision>10</cp:revision>
  <dcterms:created xsi:type="dcterms:W3CDTF">2006-08-16T00:00:00Z</dcterms:created>
  <dcterms:modified xsi:type="dcterms:W3CDTF">2011-05-31T20:55:43Z</dcterms:modified>
</cp:coreProperties>
</file>